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59" r:id="rId9"/>
    <p:sldId id="271" r:id="rId10"/>
    <p:sldId id="267" r:id="rId11"/>
    <p:sldId id="269" r:id="rId12"/>
    <p:sldId id="272" r:id="rId13"/>
    <p:sldId id="273" r:id="rId14"/>
    <p:sldId id="275" r:id="rId15"/>
    <p:sldId id="270" r:id="rId16"/>
    <p:sldId id="268" r:id="rId17"/>
    <p:sldId id="266" r:id="rId18"/>
    <p:sldId id="260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84" autoAdjust="0"/>
    <p:restoredTop sz="62211" autoAdjust="0"/>
  </p:normalViewPr>
  <p:slideViewPr>
    <p:cSldViewPr snapToGrid="0" snapToObjects="1">
      <p:cViewPr varScale="1">
        <p:scale>
          <a:sx n="67" d="100"/>
          <a:sy n="67" d="100"/>
        </p:scale>
        <p:origin x="181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E23FC-9591-4528-8DE2-CFB45898BF09}" type="datetimeFigureOut">
              <a:rPr lang="en-IE" smtClean="0"/>
              <a:t>10/11/2017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23932-87E0-4B57-9455-449AE307EA8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76312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https://www.youtube.com/watch?v=CKL3fV5UR8w</a:t>
            </a:r>
          </a:p>
          <a:p>
            <a:r>
              <a:rPr lang="en-IE" dirty="0"/>
              <a:t>https://www.youtube.com/watch?v=Pvbr5d2mIZs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932-87E0-4B57-9455-449AE307EA82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95311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https://www.youtube.com/watch?v=Pvbr5d2mIZs</a:t>
            </a:r>
          </a:p>
          <a:p>
            <a:r>
              <a:rPr lang="en-IE" dirty="0"/>
              <a:t>Tempo 1:28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932-87E0-4B57-9455-449AE307EA82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73740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Desenhar</a:t>
            </a:r>
            <a:r>
              <a:rPr lang="en-IE" dirty="0"/>
              <a:t> um telephone para server de </a:t>
            </a:r>
            <a:r>
              <a:rPr lang="en-IE" dirty="0" err="1"/>
              <a:t>exemplo</a:t>
            </a:r>
            <a:r>
              <a:rPr lang="en-IE" dirty="0"/>
              <a:t>: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Desenhar</a:t>
            </a:r>
            <a:r>
              <a:rPr lang="en-IE" dirty="0"/>
              <a:t> </a:t>
            </a:r>
            <a:r>
              <a:rPr lang="en-IE" dirty="0" err="1"/>
              <a:t>uma</a:t>
            </a:r>
            <a:r>
              <a:rPr lang="en-IE" dirty="0"/>
              <a:t> </a:t>
            </a:r>
            <a:r>
              <a:rPr lang="en-IE" dirty="0" err="1"/>
              <a:t>nuvem</a:t>
            </a:r>
            <a:r>
              <a:rPr lang="en-IE" dirty="0"/>
              <a:t> para o Deploy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Mostrar</a:t>
            </a:r>
            <a:r>
              <a:rPr lang="en-IE" dirty="0"/>
              <a:t> </a:t>
            </a:r>
            <a:r>
              <a:rPr lang="en-IE" dirty="0" err="1"/>
              <a:t>como</a:t>
            </a:r>
            <a:r>
              <a:rPr lang="en-IE" dirty="0"/>
              <a:t> </a:t>
            </a:r>
            <a:r>
              <a:rPr lang="en-IE" dirty="0" err="1"/>
              <a:t>quebrar</a:t>
            </a:r>
            <a:r>
              <a:rPr lang="en-IE" dirty="0"/>
              <a:t> o </a:t>
            </a:r>
            <a:r>
              <a:rPr lang="en-IE" dirty="0" err="1"/>
              <a:t>codigo</a:t>
            </a:r>
            <a:r>
              <a:rPr lang="en-I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IE" dirty="0" err="1"/>
              <a:t>Adicionar</a:t>
            </a:r>
            <a:r>
              <a:rPr lang="en-IE" dirty="0"/>
              <a:t> </a:t>
            </a:r>
            <a:r>
              <a:rPr lang="en-IE" dirty="0" err="1"/>
              <a:t>mais</a:t>
            </a:r>
            <a:r>
              <a:rPr lang="en-IE" dirty="0"/>
              <a:t> developers (Dar </a:t>
            </a:r>
            <a:r>
              <a:rPr lang="en-IE" dirty="0" err="1"/>
              <a:t>nomes</a:t>
            </a:r>
            <a:r>
              <a:rPr lang="en-IE" dirty="0"/>
              <a:t> </a:t>
            </a:r>
            <a:r>
              <a:rPr lang="en-IE" dirty="0" err="1"/>
              <a:t>aos</a:t>
            </a:r>
            <a:r>
              <a:rPr lang="en-IE" dirty="0"/>
              <a:t> Developers)</a:t>
            </a:r>
          </a:p>
          <a:p>
            <a:pPr marL="171450" lvl="0" indent="-171450">
              <a:buFontTx/>
              <a:buChar char="-"/>
            </a:pPr>
            <a:r>
              <a:rPr lang="en-IE" dirty="0" err="1"/>
              <a:t>Reutilizar</a:t>
            </a:r>
            <a:r>
              <a:rPr lang="en-IE" dirty="0"/>
              <a:t> </a:t>
            </a:r>
            <a:r>
              <a:rPr lang="en-IE" dirty="0" err="1"/>
              <a:t>codigos</a:t>
            </a:r>
            <a:r>
              <a:rPr lang="en-IE" dirty="0"/>
              <a:t> (class)</a:t>
            </a:r>
          </a:p>
          <a:p>
            <a:pPr marL="171450" lvl="0" indent="-171450">
              <a:buFontTx/>
              <a:buChar char="-"/>
            </a:pPr>
            <a:r>
              <a:rPr lang="en-IE" dirty="0"/>
              <a:t>O </a:t>
            </a:r>
            <a:r>
              <a:rPr lang="en-IE" dirty="0" err="1"/>
              <a:t>codigo</a:t>
            </a:r>
            <a:r>
              <a:rPr lang="en-IE" dirty="0"/>
              <a:t> no </a:t>
            </a:r>
            <a:r>
              <a:rPr lang="en-IE" dirty="0" err="1"/>
              <a:t>Geral</a:t>
            </a:r>
            <a:r>
              <a:rPr lang="en-IE" dirty="0"/>
              <a:t> </a:t>
            </a:r>
            <a:r>
              <a:rPr lang="en-IE" dirty="0" err="1"/>
              <a:t>fica</a:t>
            </a:r>
            <a:r>
              <a:rPr lang="en-IE" dirty="0"/>
              <a:t> </a:t>
            </a:r>
            <a:r>
              <a:rPr lang="en-IE" dirty="0" err="1"/>
              <a:t>muito</a:t>
            </a:r>
            <a:r>
              <a:rPr lang="en-IE" dirty="0"/>
              <a:t> </a:t>
            </a:r>
            <a:r>
              <a:rPr lang="en-IE" dirty="0" err="1"/>
              <a:t>extensso</a:t>
            </a:r>
            <a:r>
              <a:rPr lang="en-I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IE" dirty="0" err="1"/>
              <a:t>Reunioes</a:t>
            </a:r>
            <a:r>
              <a:rPr lang="en-IE" dirty="0"/>
              <a:t> </a:t>
            </a:r>
            <a:r>
              <a:rPr lang="en-IE" dirty="0" err="1"/>
              <a:t>maiores</a:t>
            </a:r>
            <a:endParaRPr lang="en-IE" dirty="0"/>
          </a:p>
          <a:p>
            <a:pPr marL="628650" lvl="1" indent="-171450">
              <a:buFontTx/>
              <a:buChar char="-"/>
            </a:pPr>
            <a:r>
              <a:rPr lang="en-IE" dirty="0" err="1"/>
              <a:t>Requer</a:t>
            </a:r>
            <a:r>
              <a:rPr lang="en-IE" dirty="0"/>
              <a:t> um </a:t>
            </a:r>
            <a:r>
              <a:rPr lang="en-IE" dirty="0" err="1"/>
              <a:t>maior</a:t>
            </a:r>
            <a:r>
              <a:rPr lang="en-IE" dirty="0"/>
              <a:t> </a:t>
            </a:r>
            <a:r>
              <a:rPr lang="en-IE" dirty="0" err="1"/>
              <a:t>conhecimento</a:t>
            </a:r>
            <a:r>
              <a:rPr lang="en-IE" dirty="0"/>
              <a:t> de </a:t>
            </a:r>
            <a:r>
              <a:rPr lang="en-IE" dirty="0" err="1"/>
              <a:t>todos</a:t>
            </a:r>
            <a:r>
              <a:rPr lang="en-IE" dirty="0"/>
              <a:t> para </a:t>
            </a:r>
            <a:r>
              <a:rPr lang="en-IE" dirty="0" err="1"/>
              <a:t>evitar</a:t>
            </a:r>
            <a:r>
              <a:rPr lang="en-IE" dirty="0"/>
              <a:t> </a:t>
            </a:r>
            <a:r>
              <a:rPr lang="en-IE" dirty="0" err="1"/>
              <a:t>grandes</a:t>
            </a:r>
            <a:r>
              <a:rPr lang="en-IE" dirty="0"/>
              <a:t> </a:t>
            </a:r>
            <a:r>
              <a:rPr lang="en-IE" dirty="0" err="1"/>
              <a:t>falhas</a:t>
            </a:r>
            <a:endParaRPr lang="en-IE" dirty="0"/>
          </a:p>
          <a:p>
            <a:pPr marL="628650" lvl="1" indent="-171450">
              <a:buFontTx/>
              <a:buChar char="-"/>
            </a:pPr>
            <a:r>
              <a:rPr lang="en-IE" dirty="0"/>
              <a:t>Um simples </a:t>
            </a:r>
            <a:r>
              <a:rPr lang="en-IE" dirty="0" err="1"/>
              <a:t>erro</a:t>
            </a:r>
            <a:r>
              <a:rPr lang="en-IE" dirty="0"/>
              <a:t> </a:t>
            </a:r>
            <a:r>
              <a:rPr lang="en-IE" dirty="0" err="1"/>
              <a:t>podera</a:t>
            </a:r>
            <a:r>
              <a:rPr lang="en-IE" dirty="0"/>
              <a:t> </a:t>
            </a:r>
            <a:r>
              <a:rPr lang="en-IE" dirty="0" err="1"/>
              <a:t>comprometer</a:t>
            </a:r>
            <a:r>
              <a:rPr lang="en-IE" dirty="0"/>
              <a:t> </a:t>
            </a:r>
            <a:r>
              <a:rPr lang="en-IE" dirty="0" err="1"/>
              <a:t>todo</a:t>
            </a:r>
            <a:r>
              <a:rPr lang="en-IE" dirty="0"/>
              <a:t> o </a:t>
            </a:r>
            <a:r>
              <a:rPr lang="en-IE" dirty="0" err="1"/>
              <a:t>sistema</a:t>
            </a:r>
            <a:endParaRPr lang="en-IE" dirty="0"/>
          </a:p>
          <a:p>
            <a:pPr marL="628650" lvl="1" indent="-171450">
              <a:buFontTx/>
              <a:buChar char="-"/>
            </a:pP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932-87E0-4B57-9455-449AE307EA82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86989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https://www.youtube.com/watch?v=CKL3fV5UR8w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932-87E0-4B57-9455-449AE307EA82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9632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Comparar</a:t>
            </a:r>
            <a:r>
              <a:rPr lang="en-IE" dirty="0"/>
              <a:t> </a:t>
            </a:r>
            <a:r>
              <a:rPr lang="en-IE" dirty="0" err="1"/>
              <a:t>Monolitico</a:t>
            </a:r>
            <a:r>
              <a:rPr lang="en-IE" dirty="0"/>
              <a:t> com Microservice:</a:t>
            </a:r>
          </a:p>
          <a:p>
            <a:pPr marL="171450" indent="-171450">
              <a:buFontTx/>
              <a:buChar char="-"/>
            </a:pPr>
            <a:r>
              <a:rPr lang="en-IE" dirty="0"/>
              <a:t>Se </a:t>
            </a:r>
            <a:r>
              <a:rPr lang="en-IE" dirty="0" err="1"/>
              <a:t>algum</a:t>
            </a:r>
            <a:r>
              <a:rPr lang="en-IE" dirty="0"/>
              <a:t> modulo </a:t>
            </a:r>
            <a:r>
              <a:rPr lang="en-IE" dirty="0" err="1"/>
              <a:t>falhar</a:t>
            </a:r>
            <a:r>
              <a:rPr lang="en-IE" dirty="0"/>
              <a:t>, </a:t>
            </a:r>
            <a:r>
              <a:rPr lang="en-IE" dirty="0" err="1"/>
              <a:t>nao</a:t>
            </a:r>
            <a:r>
              <a:rPr lang="en-IE" dirty="0"/>
              <a:t> </a:t>
            </a:r>
            <a:r>
              <a:rPr lang="en-IE" dirty="0" err="1"/>
              <a:t>ira</a:t>
            </a:r>
            <a:r>
              <a:rPr lang="en-IE" dirty="0"/>
              <a:t> </a:t>
            </a:r>
            <a:r>
              <a:rPr lang="en-IE" dirty="0" err="1"/>
              <a:t>parar</a:t>
            </a:r>
            <a:r>
              <a:rPr lang="en-IE" dirty="0"/>
              <a:t> </a:t>
            </a:r>
            <a:r>
              <a:rPr lang="en-IE" dirty="0" err="1"/>
              <a:t>todo</a:t>
            </a:r>
            <a:r>
              <a:rPr lang="en-IE" dirty="0"/>
              <a:t> o </a:t>
            </a:r>
            <a:r>
              <a:rPr lang="en-IE" dirty="0" err="1"/>
              <a:t>systema</a:t>
            </a:r>
            <a:endParaRPr lang="en-IE" dirty="0"/>
          </a:p>
          <a:p>
            <a:pPr marL="171450" indent="-171450">
              <a:buFontTx/>
              <a:buChar char="-"/>
            </a:pPr>
            <a:r>
              <a:rPr lang="en-IE" dirty="0"/>
              <a:t>Toda a </a:t>
            </a:r>
            <a:r>
              <a:rPr lang="en-IE" dirty="0" err="1"/>
              <a:t>vez</a:t>
            </a:r>
            <a:r>
              <a:rPr lang="en-IE" dirty="0"/>
              <a:t> que </a:t>
            </a:r>
            <a:r>
              <a:rPr lang="en-IE" dirty="0" err="1"/>
              <a:t>ouver</a:t>
            </a:r>
            <a:r>
              <a:rPr lang="en-IE" dirty="0"/>
              <a:t> um deploy sera um </a:t>
            </a:r>
            <a:r>
              <a:rPr lang="en-IE" dirty="0" err="1"/>
              <a:t>problema</a:t>
            </a:r>
            <a:r>
              <a:rPr lang="en-IE" dirty="0"/>
              <a:t>, tera de </a:t>
            </a:r>
            <a:r>
              <a:rPr lang="en-IE" dirty="0" err="1"/>
              <a:t>fazer</a:t>
            </a:r>
            <a:r>
              <a:rPr lang="en-IE" dirty="0"/>
              <a:t> o deploy de </a:t>
            </a:r>
            <a:r>
              <a:rPr lang="en-IE" dirty="0" err="1"/>
              <a:t>cada</a:t>
            </a:r>
            <a:r>
              <a:rPr lang="en-IE" dirty="0"/>
              <a:t> microservice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Cada</a:t>
            </a:r>
            <a:r>
              <a:rPr lang="en-IE" dirty="0"/>
              <a:t> Microservice sera um </a:t>
            </a:r>
            <a:r>
              <a:rPr lang="en-IE" dirty="0" err="1"/>
              <a:t>pequeno</a:t>
            </a:r>
            <a:r>
              <a:rPr lang="en-IE" dirty="0"/>
              <a:t> </a:t>
            </a:r>
            <a:r>
              <a:rPr lang="en-IE" dirty="0" err="1"/>
              <a:t>Monolitico</a:t>
            </a:r>
            <a:r>
              <a:rPr lang="en-IE" dirty="0"/>
              <a:t> </a:t>
            </a:r>
            <a:r>
              <a:rPr lang="en-IE" dirty="0" err="1"/>
              <a:t>systema</a:t>
            </a:r>
            <a:r>
              <a:rPr lang="en-IE" dirty="0"/>
              <a:t>, o </a:t>
            </a:r>
            <a:r>
              <a:rPr lang="en-IE" dirty="0" err="1"/>
              <a:t>codigo</a:t>
            </a:r>
            <a:r>
              <a:rPr lang="en-IE" dirty="0"/>
              <a:t> sera </a:t>
            </a:r>
            <a:r>
              <a:rPr lang="en-IE" dirty="0" err="1"/>
              <a:t>menor</a:t>
            </a:r>
            <a:r>
              <a:rPr lang="en-IE" dirty="0"/>
              <a:t>, sera </a:t>
            </a:r>
            <a:r>
              <a:rPr lang="en-IE" dirty="0" err="1"/>
              <a:t>mais</a:t>
            </a:r>
            <a:r>
              <a:rPr lang="en-IE" dirty="0"/>
              <a:t> </a:t>
            </a:r>
            <a:r>
              <a:rPr lang="en-IE" dirty="0" err="1"/>
              <a:t>facil</a:t>
            </a:r>
            <a:r>
              <a:rPr lang="en-IE" dirty="0"/>
              <a:t> de </a:t>
            </a:r>
            <a:r>
              <a:rPr lang="en-IE" dirty="0" err="1"/>
              <a:t>rever</a:t>
            </a:r>
            <a:r>
              <a:rPr lang="en-IE" dirty="0"/>
              <a:t> o </a:t>
            </a:r>
            <a:r>
              <a:rPr lang="en-IE" dirty="0" err="1"/>
              <a:t>codigo</a:t>
            </a:r>
            <a:r>
              <a:rPr lang="en-IE" dirty="0"/>
              <a:t> </a:t>
            </a:r>
            <a:r>
              <a:rPr lang="en-IE" dirty="0" err="1"/>
              <a:t>ou</a:t>
            </a:r>
            <a:r>
              <a:rPr lang="en-IE" dirty="0"/>
              <a:t> </a:t>
            </a:r>
            <a:r>
              <a:rPr lang="en-IE" dirty="0" err="1"/>
              <a:t>introduzir</a:t>
            </a:r>
            <a:r>
              <a:rPr lang="en-IE" dirty="0"/>
              <a:t> um novo </a:t>
            </a:r>
            <a:r>
              <a:rPr lang="en-IE" dirty="0" err="1"/>
              <a:t>membro</a:t>
            </a:r>
            <a:r>
              <a:rPr lang="en-IE" dirty="0"/>
              <a:t> </a:t>
            </a:r>
            <a:r>
              <a:rPr lang="en-IE" dirty="0" err="1"/>
              <a:t>na</a:t>
            </a:r>
            <a:r>
              <a:rPr lang="en-IE" dirty="0"/>
              <a:t> </a:t>
            </a:r>
            <a:r>
              <a:rPr lang="en-IE" dirty="0" err="1"/>
              <a:t>equipe</a:t>
            </a:r>
            <a:r>
              <a:rPr lang="en-IE" dirty="0"/>
              <a:t>.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Caso</a:t>
            </a:r>
            <a:r>
              <a:rPr lang="en-IE" dirty="0"/>
              <a:t> </a:t>
            </a:r>
            <a:r>
              <a:rPr lang="en-IE" dirty="0" err="1"/>
              <a:t>exista</a:t>
            </a:r>
            <a:r>
              <a:rPr lang="en-IE" dirty="0"/>
              <a:t> </a:t>
            </a:r>
            <a:r>
              <a:rPr lang="en-IE" dirty="0" err="1"/>
              <a:t>microservicos</a:t>
            </a:r>
            <a:r>
              <a:rPr lang="en-IE" dirty="0"/>
              <a:t> </a:t>
            </a:r>
            <a:r>
              <a:rPr lang="en-IE" dirty="0" err="1"/>
              <a:t>semelhantes</a:t>
            </a:r>
            <a:r>
              <a:rPr lang="en-IE" dirty="0"/>
              <a:t>, o </a:t>
            </a:r>
            <a:r>
              <a:rPr lang="en-IE" dirty="0" err="1"/>
              <a:t>codigo</a:t>
            </a:r>
            <a:r>
              <a:rPr lang="en-IE" dirty="0"/>
              <a:t> tera de </a:t>
            </a:r>
            <a:r>
              <a:rPr lang="en-IE" dirty="0" err="1"/>
              <a:t>ser</a:t>
            </a:r>
            <a:r>
              <a:rPr lang="en-IE" dirty="0"/>
              <a:t> </a:t>
            </a:r>
            <a:r>
              <a:rPr lang="en-IE" dirty="0" err="1"/>
              <a:t>duplicado</a:t>
            </a:r>
            <a:r>
              <a:rPr lang="en-IE" dirty="0"/>
              <a:t>, </a:t>
            </a:r>
            <a:r>
              <a:rPr lang="en-IE" dirty="0" err="1"/>
              <a:t>cada</a:t>
            </a:r>
            <a:r>
              <a:rPr lang="en-IE" dirty="0"/>
              <a:t> </a:t>
            </a:r>
            <a:r>
              <a:rPr lang="en-IE" dirty="0" err="1"/>
              <a:t>unidade</a:t>
            </a:r>
            <a:r>
              <a:rPr lang="en-IE" dirty="0"/>
              <a:t> </a:t>
            </a:r>
            <a:r>
              <a:rPr lang="en-IE" dirty="0" err="1"/>
              <a:t>funcionara</a:t>
            </a:r>
            <a:r>
              <a:rPr lang="en-IE" dirty="0"/>
              <a:t> de forma </a:t>
            </a:r>
            <a:r>
              <a:rPr lang="en-IE" dirty="0" err="1"/>
              <a:t>independente</a:t>
            </a:r>
            <a:r>
              <a:rPr lang="en-I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932-87E0-4B57-9455-449AE307EA82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04023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Microservice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Programas</a:t>
            </a:r>
            <a:r>
              <a:rPr lang="en-IE" dirty="0"/>
              <a:t> </a:t>
            </a:r>
            <a:r>
              <a:rPr lang="en-IE" dirty="0" err="1"/>
              <a:t>escalavel</a:t>
            </a:r>
            <a:endParaRPr lang="en-IE" dirty="0"/>
          </a:p>
          <a:p>
            <a:pPr marL="628650" lvl="1" indent="-171450">
              <a:buFontTx/>
              <a:buChar char="-"/>
            </a:pPr>
            <a:r>
              <a:rPr lang="en-IE" dirty="0" err="1"/>
              <a:t>Ligar</a:t>
            </a:r>
            <a:r>
              <a:rPr lang="en-IE" dirty="0"/>
              <a:t> a </a:t>
            </a:r>
            <a:r>
              <a:rPr lang="en-IE" dirty="0" err="1"/>
              <a:t>aplicacao</a:t>
            </a:r>
            <a:r>
              <a:rPr lang="en-IE" dirty="0"/>
              <a:t> </a:t>
            </a:r>
            <a:r>
              <a:rPr lang="en-IE" dirty="0" err="1"/>
              <a:t>ao</a:t>
            </a:r>
            <a:r>
              <a:rPr lang="en-IE" dirty="0"/>
              <a:t> Website</a:t>
            </a:r>
          </a:p>
          <a:p>
            <a:pPr marL="628650" lvl="1" indent="-171450">
              <a:buFontTx/>
              <a:buChar char="-"/>
            </a:pPr>
            <a:r>
              <a:rPr lang="en-IE" dirty="0" err="1"/>
              <a:t>Ligar</a:t>
            </a:r>
            <a:r>
              <a:rPr lang="en-IE" dirty="0"/>
              <a:t> </a:t>
            </a:r>
            <a:r>
              <a:rPr lang="en-IE" dirty="0" err="1"/>
              <a:t>ao</a:t>
            </a:r>
            <a:r>
              <a:rPr lang="en-IE" dirty="0"/>
              <a:t> supplier</a:t>
            </a:r>
          </a:p>
          <a:p>
            <a:pPr marL="628650" lvl="1" indent="-171450">
              <a:buFontTx/>
              <a:buChar char="-"/>
            </a:pPr>
            <a:r>
              <a:rPr lang="en-IE" dirty="0" err="1"/>
              <a:t>Ligar</a:t>
            </a:r>
            <a:r>
              <a:rPr lang="en-IE" dirty="0"/>
              <a:t> </a:t>
            </a:r>
            <a:r>
              <a:rPr lang="en-IE" dirty="0" err="1"/>
              <a:t>ao</a:t>
            </a:r>
            <a:r>
              <a:rPr lang="en-IE" dirty="0"/>
              <a:t> customers</a:t>
            </a:r>
          </a:p>
          <a:p>
            <a:pPr marL="171450" lvl="0" indent="-171450">
              <a:buFontTx/>
              <a:buChar char="-"/>
            </a:pPr>
            <a:r>
              <a:rPr lang="en-IE" dirty="0"/>
              <a:t>Reliable</a:t>
            </a:r>
          </a:p>
          <a:p>
            <a:pPr marL="628650" lvl="1" indent="-171450">
              <a:buFontTx/>
              <a:buChar char="-"/>
            </a:pPr>
            <a:r>
              <a:rPr lang="en-IE" dirty="0" err="1"/>
              <a:t>Apenas</a:t>
            </a:r>
            <a:r>
              <a:rPr lang="en-IE" dirty="0"/>
              <a:t> </a:t>
            </a:r>
            <a:r>
              <a:rPr lang="en-IE" dirty="0" err="1"/>
              <a:t>parte</a:t>
            </a:r>
            <a:r>
              <a:rPr lang="en-IE" dirty="0"/>
              <a:t> do service </a:t>
            </a:r>
            <a:r>
              <a:rPr lang="en-IE" dirty="0" err="1"/>
              <a:t>ficara</a:t>
            </a:r>
            <a:r>
              <a:rPr lang="en-IE" dirty="0"/>
              <a:t> </a:t>
            </a:r>
            <a:r>
              <a:rPr lang="en-IE" dirty="0" err="1"/>
              <a:t>indisponivel</a:t>
            </a:r>
            <a:endParaRPr lang="en-IE" dirty="0"/>
          </a:p>
          <a:p>
            <a:pPr marL="628650" lvl="1" indent="-171450">
              <a:buFontTx/>
              <a:buChar char="-"/>
            </a:pPr>
            <a:r>
              <a:rPr lang="en-IE" dirty="0" err="1"/>
              <a:t>Facil</a:t>
            </a:r>
            <a:r>
              <a:rPr lang="en-IE" dirty="0"/>
              <a:t> de </a:t>
            </a:r>
            <a:r>
              <a:rPr lang="en-IE" dirty="0" err="1"/>
              <a:t>restaurar</a:t>
            </a:r>
            <a:r>
              <a:rPr lang="en-IE" dirty="0"/>
              <a:t> o service</a:t>
            </a:r>
          </a:p>
          <a:p>
            <a:pPr marL="171450" lvl="0" indent="-171450">
              <a:buFontTx/>
              <a:buChar char="-"/>
            </a:pPr>
            <a:endParaRPr lang="en-IE" dirty="0"/>
          </a:p>
          <a:p>
            <a:pPr marL="0" lvl="0" indent="0">
              <a:buFontTx/>
              <a:buNone/>
            </a:pPr>
            <a:r>
              <a:rPr lang="en-IE" dirty="0"/>
              <a:t>Monolithic</a:t>
            </a:r>
          </a:p>
          <a:p>
            <a:pPr marL="171450" lvl="0" indent="-171450">
              <a:buFontTx/>
              <a:buChar char="-"/>
            </a:pPr>
            <a:r>
              <a:rPr lang="en-IE" dirty="0" err="1"/>
              <a:t>Aplicacoes</a:t>
            </a:r>
            <a:r>
              <a:rPr lang="en-IE" dirty="0"/>
              <a:t> Simples</a:t>
            </a:r>
          </a:p>
          <a:p>
            <a:pPr marL="171450" lvl="0" indent="-171450">
              <a:buFontTx/>
              <a:buChar char="-"/>
            </a:pPr>
            <a:r>
              <a:rPr lang="en-IE" dirty="0"/>
              <a:t>Nao </a:t>
            </a:r>
            <a:r>
              <a:rPr lang="en-IE" dirty="0" err="1"/>
              <a:t>escalavel</a:t>
            </a:r>
            <a:endParaRPr lang="en-IE" dirty="0"/>
          </a:p>
          <a:p>
            <a:pPr marL="171450" lvl="0" indent="-171450">
              <a:buFontTx/>
              <a:buChar char="-"/>
            </a:pPr>
            <a:r>
              <a:rPr lang="en-IE" dirty="0"/>
              <a:t>Mobile app</a:t>
            </a:r>
          </a:p>
          <a:p>
            <a:pPr marL="171450" lvl="0" indent="-171450">
              <a:buFontTx/>
              <a:buChar char="-"/>
            </a:pPr>
            <a:endParaRPr lang="en-IE" dirty="0"/>
          </a:p>
          <a:p>
            <a:pPr marL="171450" indent="-171450">
              <a:buFontTx/>
              <a:buChar char="-"/>
            </a:pP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932-87E0-4B57-9455-449AE307EA82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9157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https://www.slideshare.net/shaunabram/an-intro-to-rest-and-microservices</a:t>
            </a:r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932-87E0-4B57-9455-449AE307EA82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28793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best back-end languages will probably be Java, C#, C or C++ because these languages are highly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execution and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have extensive libraries of business tools available.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 written in C or C++ are highly efficient in resource use and high in performance.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Difficulty obtaining C or C++ skills locally, you may want to think more of Java or C#.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932-87E0-4B57-9455-449AE307EA82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36819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40% Cloud use containers</a:t>
            </a:r>
          </a:p>
          <a:p>
            <a:endParaRPr lang="en-IE" dirty="0"/>
          </a:p>
          <a:p>
            <a:r>
              <a:rPr lang="en-IE" dirty="0" err="1"/>
              <a:t>Exemplos</a:t>
            </a:r>
            <a:r>
              <a:rPr lang="en-IE" dirty="0"/>
              <a:t>: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Instalar</a:t>
            </a:r>
            <a:r>
              <a:rPr lang="en-IE" dirty="0"/>
              <a:t> </a:t>
            </a:r>
            <a:r>
              <a:rPr lang="en-IE" dirty="0" err="1"/>
              <a:t>aplicacoe</a:t>
            </a:r>
            <a:r>
              <a:rPr lang="en-IE" dirty="0"/>
              <a:t> </a:t>
            </a:r>
            <a:r>
              <a:rPr lang="en-IE" dirty="0" err="1"/>
              <a:t>em</a:t>
            </a:r>
            <a:r>
              <a:rPr lang="en-IE" dirty="0"/>
              <a:t> </a:t>
            </a:r>
            <a:r>
              <a:rPr lang="en-IE" dirty="0" err="1"/>
              <a:t>nosso</a:t>
            </a:r>
            <a:r>
              <a:rPr lang="en-IE" dirty="0"/>
              <a:t> </a:t>
            </a:r>
            <a:r>
              <a:rPr lang="en-IE" dirty="0" err="1"/>
              <a:t>computadores</a:t>
            </a:r>
            <a:r>
              <a:rPr lang="en-IE" dirty="0"/>
              <a:t> </a:t>
            </a:r>
            <a:r>
              <a:rPr lang="en-IE" dirty="0" err="1"/>
              <a:t>devemos</a:t>
            </a:r>
            <a:r>
              <a:rPr lang="en-IE" dirty="0"/>
              <a:t> </a:t>
            </a:r>
            <a:r>
              <a:rPr lang="en-IE" dirty="0" err="1"/>
              <a:t>ter</a:t>
            </a:r>
            <a:r>
              <a:rPr lang="en-IE" dirty="0"/>
              <a:t> o Sistema operative que </a:t>
            </a:r>
            <a:r>
              <a:rPr lang="en-IE" dirty="0" err="1"/>
              <a:t>consome</a:t>
            </a:r>
            <a:r>
              <a:rPr lang="en-IE" dirty="0"/>
              <a:t> </a:t>
            </a:r>
            <a:r>
              <a:rPr lang="en-IE" dirty="0" err="1"/>
              <a:t>muita</a:t>
            </a:r>
            <a:r>
              <a:rPr lang="en-IE" dirty="0"/>
              <a:t> </a:t>
            </a:r>
            <a:r>
              <a:rPr lang="en-IE" dirty="0" err="1"/>
              <a:t>memoria</a:t>
            </a:r>
            <a:r>
              <a:rPr lang="en-IE" dirty="0"/>
              <a:t>.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Instalar</a:t>
            </a:r>
            <a:r>
              <a:rPr lang="en-IE" dirty="0"/>
              <a:t> </a:t>
            </a:r>
            <a:r>
              <a:rPr lang="en-IE" dirty="0" err="1"/>
              <a:t>packegs</a:t>
            </a:r>
            <a:endParaRPr lang="en-IE" dirty="0"/>
          </a:p>
          <a:p>
            <a:pPr marL="171450" indent="-171450">
              <a:buFontTx/>
              <a:buChar char="-"/>
            </a:pPr>
            <a:r>
              <a:rPr lang="en-IE" dirty="0"/>
              <a:t>Plugins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Consome</a:t>
            </a:r>
            <a:r>
              <a:rPr lang="en-IE" dirty="0"/>
              <a:t> tempo </a:t>
            </a:r>
            <a:r>
              <a:rPr lang="en-IE" dirty="0" err="1"/>
              <a:t>recurso</a:t>
            </a:r>
            <a:r>
              <a:rPr lang="en-IE" dirty="0"/>
              <a:t> tempo.</a:t>
            </a:r>
          </a:p>
          <a:p>
            <a:pPr marL="171450" indent="-171450">
              <a:buFontTx/>
              <a:buChar char="-"/>
            </a:pPr>
            <a:r>
              <a:rPr lang="en-IE" dirty="0"/>
              <a:t>As </a:t>
            </a:r>
            <a:r>
              <a:rPr lang="en-IE" dirty="0" err="1"/>
              <a:t>vezes</a:t>
            </a:r>
            <a:r>
              <a:rPr lang="en-IE" dirty="0"/>
              <a:t> com </a:t>
            </a:r>
            <a:r>
              <a:rPr lang="en-IE" dirty="0" err="1"/>
              <a:t>tudo</a:t>
            </a:r>
            <a:r>
              <a:rPr lang="en-IE" dirty="0"/>
              <a:t> </a:t>
            </a:r>
            <a:r>
              <a:rPr lang="en-IE" dirty="0" err="1"/>
              <a:t>instalado</a:t>
            </a:r>
            <a:r>
              <a:rPr lang="en-IE" dirty="0"/>
              <a:t> </a:t>
            </a:r>
            <a:r>
              <a:rPr lang="en-IE" dirty="0" err="1"/>
              <a:t>ainda</a:t>
            </a:r>
            <a:r>
              <a:rPr lang="en-IE" dirty="0"/>
              <a:t> </a:t>
            </a:r>
            <a:r>
              <a:rPr lang="en-IE" dirty="0" err="1"/>
              <a:t>nao</a:t>
            </a:r>
            <a:r>
              <a:rPr lang="en-IE" dirty="0"/>
              <a:t> </a:t>
            </a:r>
            <a:r>
              <a:rPr lang="en-IE" dirty="0" err="1"/>
              <a:t>funciona</a:t>
            </a:r>
            <a:r>
              <a:rPr lang="en-IE" dirty="0"/>
              <a:t>.</a:t>
            </a:r>
          </a:p>
          <a:p>
            <a:pPr marL="171450" indent="-171450">
              <a:buFontTx/>
              <a:buChar char="-"/>
            </a:pPr>
            <a:endParaRPr lang="en-IE" dirty="0"/>
          </a:p>
          <a:p>
            <a:pPr marL="0" indent="0">
              <a:buFontTx/>
              <a:buNone/>
            </a:pPr>
            <a:r>
              <a:rPr lang="en-IE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Cria</a:t>
            </a:r>
            <a:r>
              <a:rPr lang="en-IE" dirty="0"/>
              <a:t>-se </a:t>
            </a:r>
            <a:r>
              <a:rPr lang="en-IE" dirty="0" err="1"/>
              <a:t>somento</a:t>
            </a:r>
            <a:r>
              <a:rPr lang="en-IE" dirty="0"/>
              <a:t> a </a:t>
            </a:r>
            <a:r>
              <a:rPr lang="en-IE" dirty="0" err="1"/>
              <a:t>configuracoes</a:t>
            </a:r>
            <a:r>
              <a:rPr lang="en-IE" dirty="0"/>
              <a:t> </a:t>
            </a:r>
            <a:r>
              <a:rPr lang="en-IE" dirty="0" err="1"/>
              <a:t>nescesaria</a:t>
            </a:r>
            <a:r>
              <a:rPr lang="en-IE" dirty="0"/>
              <a:t> para o </a:t>
            </a:r>
            <a:r>
              <a:rPr lang="en-IE" dirty="0" err="1"/>
              <a:t>funcionamento</a:t>
            </a:r>
            <a:r>
              <a:rPr lang="en-IE" dirty="0"/>
              <a:t> da </a:t>
            </a:r>
            <a:r>
              <a:rPr lang="en-IE" dirty="0" err="1"/>
              <a:t>aplicacao</a:t>
            </a:r>
            <a:r>
              <a:rPr lang="en-IE" dirty="0"/>
              <a:t>.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Maior</a:t>
            </a:r>
            <a:r>
              <a:rPr lang="en-IE" dirty="0"/>
              <a:t> </a:t>
            </a:r>
            <a:r>
              <a:rPr lang="en-IE" dirty="0" err="1"/>
              <a:t>redundancia</a:t>
            </a:r>
            <a:endParaRPr lang="en-IE" dirty="0"/>
          </a:p>
          <a:p>
            <a:pPr marL="171450" indent="-171450">
              <a:buFontTx/>
              <a:buChar char="-"/>
            </a:pPr>
            <a:r>
              <a:rPr lang="en-IE" dirty="0" err="1"/>
              <a:t>Melhor</a:t>
            </a:r>
            <a:r>
              <a:rPr lang="en-IE" dirty="0"/>
              <a:t> </a:t>
            </a:r>
            <a:r>
              <a:rPr lang="en-IE" dirty="0" err="1"/>
              <a:t>desempenho</a:t>
            </a:r>
            <a:r>
              <a:rPr lang="en-IE" dirty="0"/>
              <a:t>.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Redus</a:t>
            </a:r>
            <a:r>
              <a:rPr lang="en-IE" dirty="0"/>
              <a:t> o tempo de </a:t>
            </a:r>
            <a:r>
              <a:rPr lang="en-IE" dirty="0" err="1"/>
              <a:t>instalacao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932-87E0-4B57-9455-449AE307EA82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85039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Bom</a:t>
            </a:r>
            <a:r>
              <a:rPr lang="en-IE" dirty="0"/>
              <a:t> link de </a:t>
            </a:r>
            <a:r>
              <a:rPr lang="en-IE" dirty="0" err="1"/>
              <a:t>implementacao</a:t>
            </a:r>
            <a:endParaRPr lang="en-IE" dirty="0"/>
          </a:p>
          <a:p>
            <a:r>
              <a:rPr lang="en-IE" dirty="0"/>
              <a:t>https://www.slideshare.net/BlueDataInc/best-practices-for-running-kafka-on-docker-containers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932-87E0-4B57-9455-449AE307EA82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04427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IE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IE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IE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IE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IE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IE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vbr5d2mIZs" TargetMode="External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r>
              <a:rPr lang="en-US" dirty="0"/>
              <a:t> vs Monolithic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322" y="126799"/>
            <a:ext cx="5658678" cy="2195567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7076661" y="6431785"/>
            <a:ext cx="4890052" cy="4262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Alexander Souza</a:t>
            </a:r>
          </a:p>
        </p:txBody>
      </p:sp>
    </p:spTree>
    <p:extLst>
      <p:ext uri="{BB962C8B-B14F-4D97-AF65-F5344CB8AC3E}">
        <p14:creationId xmlns:p14="http://schemas.microsoft.com/office/powerpoint/2010/main" val="1916338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2F18B-8D24-4AC2-AD75-A747A1AF2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popular programming languages for services and microservices are.</a:t>
            </a:r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A8FEF-C42E-41C3-ACC7-78262823AE3A}"/>
              </a:ext>
            </a:extLst>
          </p:cNvPr>
          <p:cNvSpPr txBox="1"/>
          <p:nvPr/>
        </p:nvSpPr>
        <p:spPr>
          <a:xfrm>
            <a:off x="0" y="6581001"/>
            <a:ext cx="6783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http://www.theserverside.com/feature/The-right-language-for-microservice-orchestration-and-development</a:t>
            </a:r>
          </a:p>
        </p:txBody>
      </p:sp>
      <p:pic>
        <p:nvPicPr>
          <p:cNvPr id="1030" name="Picture 6" descr="Image result for java png">
            <a:extLst>
              <a:ext uri="{FF2B5EF4-FFF2-40B4-BE49-F238E27FC236}">
                <a16:creationId xmlns:a16="http://schemas.microsoft.com/office/drawing/2014/main" id="{980ADA78-4F43-4FE2-882D-546151FFA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013" y="2264175"/>
            <a:ext cx="2563228" cy="256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c# png">
            <a:extLst>
              <a:ext uri="{FF2B5EF4-FFF2-40B4-BE49-F238E27FC236}">
                <a16:creationId xmlns:a16="http://schemas.microsoft.com/office/drawing/2014/main" id="{F8055EEC-48B2-4B92-A12D-891D60BCB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263" y="2811026"/>
            <a:ext cx="1849134" cy="177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++ png">
            <a:extLst>
              <a:ext uri="{FF2B5EF4-FFF2-40B4-BE49-F238E27FC236}">
                <a16:creationId xmlns:a16="http://schemas.microsoft.com/office/drawing/2014/main" id="{CAA61387-4487-4938-9FD8-6E4AEB49A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418" y="2403206"/>
            <a:ext cx="2379132" cy="237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ruby programing languagpng">
            <a:extLst>
              <a:ext uri="{FF2B5EF4-FFF2-40B4-BE49-F238E27FC236}">
                <a16:creationId xmlns:a16="http://schemas.microsoft.com/office/drawing/2014/main" id="{098A15AE-17AB-4F30-8586-5BE1DA757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016" y="2893362"/>
            <a:ext cx="1448192" cy="166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c programing language png">
            <a:extLst>
              <a:ext uri="{FF2B5EF4-FFF2-40B4-BE49-F238E27FC236}">
                <a16:creationId xmlns:a16="http://schemas.microsoft.com/office/drawing/2014/main" id="{35C4D417-8CF8-4B2C-805C-8969AC6CF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469" y="2525181"/>
            <a:ext cx="2398860" cy="239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python programing language png">
            <a:extLst>
              <a:ext uri="{FF2B5EF4-FFF2-40B4-BE49-F238E27FC236}">
                <a16:creationId xmlns:a16="http://schemas.microsoft.com/office/drawing/2014/main" id="{6D9788A6-92F8-414D-A648-C4BE518FE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02" y="2841360"/>
            <a:ext cx="3429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21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7370-304B-461F-94D3-CF1ED62BE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186" y="336898"/>
            <a:ext cx="6867144" cy="1596177"/>
          </a:xfrm>
        </p:spPr>
        <p:txBody>
          <a:bodyPr/>
          <a:lstStyle/>
          <a:p>
            <a:r>
              <a:rPr lang="en-IE" dirty="0"/>
              <a:t>What are containers</a:t>
            </a:r>
            <a:r>
              <a:rPr lang="en-I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br>
              <a:rPr lang="en-IE" dirty="0"/>
            </a:b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C999F-0577-4B97-9406-A3D7B67863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4645152"/>
            <a:ext cx="10363826" cy="1146046"/>
          </a:xfrm>
        </p:spPr>
        <p:txBody>
          <a:bodyPr>
            <a:noAutofit/>
          </a:bodyPr>
          <a:lstStyle/>
          <a:p>
            <a:r>
              <a:rPr lang="en-US" sz="2400" dirty="0"/>
              <a:t>Containers encapsulate discrete components of application logic provisioned only with the minimal resources needed to do their job.</a:t>
            </a:r>
            <a:endParaRPr lang="en-IE" sz="2400" dirty="0"/>
          </a:p>
        </p:txBody>
      </p:sp>
      <p:pic>
        <p:nvPicPr>
          <p:cNvPr id="2050" name="Picture 2" descr="CIO Containers Ecosystem">
            <a:extLst>
              <a:ext uri="{FF2B5EF4-FFF2-40B4-BE49-F238E27FC236}">
                <a16:creationId xmlns:a16="http://schemas.microsoft.com/office/drawing/2014/main" id="{C728A6FF-226C-4F2A-90EA-875F6F50B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580" y="640138"/>
            <a:ext cx="7402357" cy="417874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79692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docker png">
            <a:extLst>
              <a:ext uri="{FF2B5EF4-FFF2-40B4-BE49-F238E27FC236}">
                <a16:creationId xmlns:a16="http://schemas.microsoft.com/office/drawing/2014/main" id="{C6B3E6BA-94CA-4717-93FE-CCE46B15D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172" y="363665"/>
            <a:ext cx="5629846" cy="134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ocker">
            <a:extLst>
              <a:ext uri="{FF2B5EF4-FFF2-40B4-BE49-F238E27FC236}">
                <a16:creationId xmlns:a16="http://schemas.microsoft.com/office/drawing/2014/main" id="{75FE6E2D-826B-4C97-8508-EB1B45E5E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54" y="2015341"/>
            <a:ext cx="5629846" cy="447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AF694B-AB45-4F27-ACAD-732D9BE5CB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82095" y="2277285"/>
            <a:ext cx="5961860" cy="3424107"/>
          </a:xfrm>
        </p:spPr>
        <p:txBody>
          <a:bodyPr/>
          <a:lstStyle/>
          <a:p>
            <a:r>
              <a:rPr lang="en-IE" dirty="0"/>
              <a:t>Lightweight, stand-alone, executable package of software to run specific services.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Package includes code, runtime, system libraries, configurations, etc.</a:t>
            </a: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8243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B1981535-B5AA-4E0C-ACE5-925CC19B20F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72">
            <a:extLst>
              <a:ext uri="{FF2B5EF4-FFF2-40B4-BE49-F238E27FC236}">
                <a16:creationId xmlns:a16="http://schemas.microsoft.com/office/drawing/2014/main" id="{BF97D060-AA7E-4411-BA62-28BD1EBD55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935250F-9475-4A7C-BD20-F3DD2BCA321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1">
            <a:extLst>
              <a:ext uri="{FF2B5EF4-FFF2-40B4-BE49-F238E27FC236}">
                <a16:creationId xmlns:a16="http://schemas.microsoft.com/office/drawing/2014/main" id="{CCE9F723-9A0F-4D08-A318-9BECBA07DE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11548531" cy="6214534"/>
          </a:xfrm>
          <a:prstGeom prst="roundRect">
            <a:avLst>
              <a:gd name="adj" fmla="val 8642"/>
            </a:avLst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CC751CDD-D58E-46E4-9537-5DD051D62B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98" name="Picture 2" descr="Image result for docker">
            <a:extLst>
              <a:ext uri="{FF2B5EF4-FFF2-40B4-BE49-F238E27FC236}">
                <a16:creationId xmlns:a16="http://schemas.microsoft.com/office/drawing/2014/main" id="{475B50ED-4B16-4AB4-870E-7859F6F86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461" y="965201"/>
            <a:ext cx="9875076" cy="491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48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93274B0C-1CB3-4AA4-A183-20B7FE5DB1D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E640319-3BB6-49BF-BAF4-D63FEC73E14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5BECDBB2-914C-44DE-B171-6F7946196F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1D5C6008-3DE6-42B7-AED2-68544F325B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Portability and Scalability">
            <a:extLst>
              <a:ext uri="{FF2B5EF4-FFF2-40B4-BE49-F238E27FC236}">
                <a16:creationId xmlns:a16="http://schemas.microsoft.com/office/drawing/2014/main" id="{08AC5506-F952-40A6-8D77-403AF0C58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"/>
          <a:stretch/>
        </p:blipFill>
        <p:spPr bwMode="auto">
          <a:xfrm>
            <a:off x="-197581" y="10"/>
            <a:ext cx="123895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D09915C-7FC3-45EF-BDD0-6393ACE446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584" y="-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83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EA30-1102-4E29-9B33-4EF65B1B4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list contains the differentiating container platform feature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42C6A-5F99-429D-A46C-6D0FB43A2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812" y="2299850"/>
            <a:ext cx="9785784" cy="4109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9CB356-7A1A-485B-8716-1EA1C0CE626E}"/>
              </a:ext>
            </a:extLst>
          </p:cNvPr>
          <p:cNvSpPr txBox="1"/>
          <p:nvPr/>
        </p:nvSpPr>
        <p:spPr>
          <a:xfrm>
            <a:off x="0" y="6522827"/>
            <a:ext cx="5772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100" dirty="0"/>
              <a:t>https://www.slideshare.net/barton808/devops-microservices-and-containers-a-high-level-overview</a:t>
            </a:r>
          </a:p>
        </p:txBody>
      </p:sp>
    </p:spTree>
    <p:extLst>
      <p:ext uri="{BB962C8B-B14F-4D97-AF65-F5344CB8AC3E}">
        <p14:creationId xmlns:p14="http://schemas.microsoft.com/office/powerpoint/2010/main" val="363140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3D6A7488-0A33-4A24-8CE3-9380A2C91E6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36711" y="190776"/>
            <a:ext cx="8434061" cy="6327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10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632848"/>
            <a:ext cx="10364451" cy="1596177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552041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09" t="6928" r="4609" b="11913"/>
          <a:stretch/>
        </p:blipFill>
        <p:spPr>
          <a:xfrm>
            <a:off x="2252870" y="728869"/>
            <a:ext cx="7779026" cy="5215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9122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93274B0C-1CB3-4AA4-A183-20B7FE5DB1D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E640319-3BB6-49BF-BAF4-D63FEC73E14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5BECDBB2-914C-44DE-B171-6F7946196F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2">
            <a:extLst>
              <a:ext uri="{FF2B5EF4-FFF2-40B4-BE49-F238E27FC236}">
                <a16:creationId xmlns:a16="http://schemas.microsoft.com/office/drawing/2014/main" id="{1D5C6008-3DE6-42B7-AED2-68544F325B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Questions png">
            <a:extLst>
              <a:ext uri="{FF2B5EF4-FFF2-40B4-BE49-F238E27FC236}">
                <a16:creationId xmlns:a16="http://schemas.microsoft.com/office/drawing/2014/main" id="{07B87E3E-9A5D-451C-8434-BF62E2680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05" b="11569"/>
          <a:stretch/>
        </p:blipFill>
        <p:spPr bwMode="auto">
          <a:xfrm>
            <a:off x="-197581" y="10"/>
            <a:ext cx="123895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D09915C-7FC3-45EF-BDD0-6393ACE446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584" y="-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46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All these functionalities are grouped within this great system, making it a monolithic application, that is, an application made in a single unit.</a:t>
            </a:r>
          </a:p>
        </p:txBody>
      </p:sp>
      <p:sp>
        <p:nvSpPr>
          <p:cNvPr id="4" name="Sub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</a:t>
            </a:r>
          </a:p>
        </p:txBody>
      </p:sp>
    </p:spTree>
    <p:extLst>
      <p:ext uri="{BB962C8B-B14F-4D97-AF65-F5344CB8AC3E}">
        <p14:creationId xmlns:p14="http://schemas.microsoft.com/office/powerpoint/2010/main" val="9498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4555" y="321192"/>
            <a:ext cx="5778574" cy="600683"/>
          </a:xfrm>
        </p:spPr>
        <p:txBody>
          <a:bodyPr/>
          <a:lstStyle/>
          <a:p>
            <a:pPr algn="l"/>
            <a:r>
              <a:rPr lang="en-US" dirty="0"/>
              <a:t>Monolithic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65" y="4843670"/>
            <a:ext cx="1626704" cy="1626704"/>
          </a:xfrm>
          <a:prstGeom prst="rect">
            <a:avLst/>
          </a:prstGeom>
        </p:spPr>
      </p:pic>
      <p:sp>
        <p:nvSpPr>
          <p:cNvPr id="6" name="Alternate Process 5"/>
          <p:cNvSpPr/>
          <p:nvPr/>
        </p:nvSpPr>
        <p:spPr>
          <a:xfrm>
            <a:off x="1010478" y="921875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</a:t>
            </a:r>
          </a:p>
        </p:txBody>
      </p:sp>
      <p:sp>
        <p:nvSpPr>
          <p:cNvPr id="7" name="Alternate Process 6"/>
          <p:cNvSpPr/>
          <p:nvPr/>
        </p:nvSpPr>
        <p:spPr>
          <a:xfrm>
            <a:off x="1010478" y="1974573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Business Layer</a:t>
            </a:r>
            <a:endParaRPr lang="en-US" dirty="0"/>
          </a:p>
        </p:txBody>
      </p:sp>
      <p:sp>
        <p:nvSpPr>
          <p:cNvPr id="8" name="Alternate Process 7"/>
          <p:cNvSpPr/>
          <p:nvPr/>
        </p:nvSpPr>
        <p:spPr>
          <a:xfrm>
            <a:off x="1010478" y="3027271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Interface</a:t>
            </a:r>
            <a:endParaRPr lang="en-US" dirty="0"/>
          </a:p>
        </p:txBody>
      </p:sp>
      <p:sp>
        <p:nvSpPr>
          <p:cNvPr id="10" name="Up-Down Arrow 9"/>
          <p:cNvSpPr/>
          <p:nvPr/>
        </p:nvSpPr>
        <p:spPr>
          <a:xfrm>
            <a:off x="2658717" y="4055165"/>
            <a:ext cx="217004" cy="689113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84247" y="1365822"/>
            <a:ext cx="64556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Advantages and Disadvantages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+ Simple Deploy</a:t>
            </a:r>
          </a:p>
          <a:p>
            <a:r>
              <a:rPr lang="en-US" sz="3600" dirty="0">
                <a:solidFill>
                  <a:srgbClr val="FF0000"/>
                </a:solidFill>
              </a:rPr>
              <a:t>- Single Point of Failure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+ Minimizes duplicate code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- Extensive code base</a:t>
            </a:r>
            <a:endParaRPr lang="en-US" sz="3600" dirty="0"/>
          </a:p>
        </p:txBody>
      </p:sp>
      <p:pic>
        <p:nvPicPr>
          <p:cNvPr id="1026" name="Picture 2" descr="Image result for afraid png">
            <a:extLst>
              <a:ext uri="{FF2B5EF4-FFF2-40B4-BE49-F238E27FC236}">
                <a16:creationId xmlns:a16="http://schemas.microsoft.com/office/drawing/2014/main" id="{8BF3B6A3-5644-4353-9543-757FD020F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159" y="4321824"/>
            <a:ext cx="2096188" cy="21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calability icon">
            <a:extLst>
              <a:ext uri="{FF2B5EF4-FFF2-40B4-BE49-F238E27FC236}">
                <a16:creationId xmlns:a16="http://schemas.microsoft.com/office/drawing/2014/main" id="{54985C6A-FFFC-4016-9DF5-CEC8A047C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511" y="398215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179EEB4E-5277-44BE-89AD-B96F8A555D79}"/>
              </a:ext>
            </a:extLst>
          </p:cNvPr>
          <p:cNvSpPr/>
          <p:nvPr/>
        </p:nvSpPr>
        <p:spPr>
          <a:xfrm>
            <a:off x="10481643" y="3836506"/>
            <a:ext cx="1552504" cy="1007164"/>
          </a:xfrm>
          <a:prstGeom prst="wedgeEllipseCallout">
            <a:avLst>
              <a:gd name="adj1" fmla="val -68331"/>
              <a:gd name="adj2" fmla="val 531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>
                <a:solidFill>
                  <a:sysClr val="windowText" lastClr="000000"/>
                </a:solidFill>
              </a:rPr>
              <a:t>I hope it compiles</a:t>
            </a:r>
          </a:p>
        </p:txBody>
      </p:sp>
      <p:pic>
        <p:nvPicPr>
          <p:cNvPr id="1030" name="Picture 6" descr="Image result for question mark icon">
            <a:extLst>
              <a:ext uri="{FF2B5EF4-FFF2-40B4-BE49-F238E27FC236}">
                <a16:creationId xmlns:a16="http://schemas.microsoft.com/office/drawing/2014/main" id="{3D507857-8F9B-4CAE-9F69-669A90BD6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259" y="504742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54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is a service that is responsible for one part of the business logic and communicate with each other usually by http.</a:t>
            </a:r>
          </a:p>
        </p:txBody>
      </p:sp>
      <p:sp>
        <p:nvSpPr>
          <p:cNvPr id="4" name="Sub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04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4555" y="321192"/>
            <a:ext cx="5778574" cy="60068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microservices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059" y="4843670"/>
            <a:ext cx="1626704" cy="1626704"/>
          </a:xfrm>
          <a:prstGeom prst="rect">
            <a:avLst/>
          </a:prstGeom>
        </p:spPr>
      </p:pic>
      <p:sp>
        <p:nvSpPr>
          <p:cNvPr id="6" name="Alternate Process 5"/>
          <p:cNvSpPr/>
          <p:nvPr/>
        </p:nvSpPr>
        <p:spPr>
          <a:xfrm>
            <a:off x="1723172" y="1254984"/>
            <a:ext cx="3296478" cy="887895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</a:t>
            </a:r>
          </a:p>
          <a:p>
            <a:pPr algn="ctr"/>
            <a:r>
              <a:rPr lang="en-US" dirty="0"/>
              <a:t>User Interface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1723172" y="3033683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</a:t>
            </a:r>
          </a:p>
        </p:txBody>
      </p:sp>
      <p:sp>
        <p:nvSpPr>
          <p:cNvPr id="10" name="Up-Down Arrow 9"/>
          <p:cNvSpPr/>
          <p:nvPr/>
        </p:nvSpPr>
        <p:spPr>
          <a:xfrm>
            <a:off x="3262909" y="4034861"/>
            <a:ext cx="217004" cy="689113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2D0784-8246-4AA0-AF26-6EC5366DE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265" y="4843670"/>
            <a:ext cx="1626704" cy="1626704"/>
          </a:xfrm>
          <a:prstGeom prst="rect">
            <a:avLst/>
          </a:prstGeom>
        </p:spPr>
      </p:pic>
      <p:sp>
        <p:nvSpPr>
          <p:cNvPr id="13" name="Up-Down Arrow 9">
            <a:extLst>
              <a:ext uri="{FF2B5EF4-FFF2-40B4-BE49-F238E27FC236}">
                <a16:creationId xmlns:a16="http://schemas.microsoft.com/office/drawing/2014/main" id="{49C7E86E-869E-4966-A753-50A511D4A2DB}"/>
              </a:ext>
            </a:extLst>
          </p:cNvPr>
          <p:cNvSpPr/>
          <p:nvPr/>
        </p:nvSpPr>
        <p:spPr>
          <a:xfrm>
            <a:off x="9171115" y="4034860"/>
            <a:ext cx="217004" cy="689113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lternate Process 7">
            <a:extLst>
              <a:ext uri="{FF2B5EF4-FFF2-40B4-BE49-F238E27FC236}">
                <a16:creationId xmlns:a16="http://schemas.microsoft.com/office/drawing/2014/main" id="{6C16107E-21B2-465F-93BD-7565D3230DC0}"/>
              </a:ext>
            </a:extLst>
          </p:cNvPr>
          <p:cNvSpPr/>
          <p:nvPr/>
        </p:nvSpPr>
        <p:spPr>
          <a:xfrm>
            <a:off x="7522876" y="3033683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</a:t>
            </a:r>
          </a:p>
        </p:txBody>
      </p:sp>
      <p:sp>
        <p:nvSpPr>
          <p:cNvPr id="15" name="Alternate Process 7">
            <a:extLst>
              <a:ext uri="{FF2B5EF4-FFF2-40B4-BE49-F238E27FC236}">
                <a16:creationId xmlns:a16="http://schemas.microsoft.com/office/drawing/2014/main" id="{992C801C-7B55-4160-95BC-71DD990087B2}"/>
              </a:ext>
            </a:extLst>
          </p:cNvPr>
          <p:cNvSpPr/>
          <p:nvPr/>
        </p:nvSpPr>
        <p:spPr>
          <a:xfrm>
            <a:off x="7522876" y="1254984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A023649-47BD-49ED-8146-3229142ACA19}"/>
              </a:ext>
            </a:extLst>
          </p:cNvPr>
          <p:cNvCxnSpPr>
            <a:endCxn id="8" idx="3"/>
          </p:cNvCxnSpPr>
          <p:nvPr/>
        </p:nvCxnSpPr>
        <p:spPr>
          <a:xfrm flipH="1">
            <a:off x="5019650" y="2142879"/>
            <a:ext cx="4151465" cy="1334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BA6335-15D4-4874-AA0B-420C87CC3F28}"/>
              </a:ext>
            </a:extLst>
          </p:cNvPr>
          <p:cNvCxnSpPr>
            <a:stCxn id="15" idx="2"/>
            <a:endCxn id="14" idx="0"/>
          </p:cNvCxnSpPr>
          <p:nvPr/>
        </p:nvCxnSpPr>
        <p:spPr>
          <a:xfrm>
            <a:off x="9171115" y="2142879"/>
            <a:ext cx="0" cy="890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Up-Down Arrow 9">
            <a:extLst>
              <a:ext uri="{FF2B5EF4-FFF2-40B4-BE49-F238E27FC236}">
                <a16:creationId xmlns:a16="http://schemas.microsoft.com/office/drawing/2014/main" id="{2E40FABD-7388-4A24-9F33-AF623994F60C}"/>
              </a:ext>
            </a:extLst>
          </p:cNvPr>
          <p:cNvSpPr/>
          <p:nvPr/>
        </p:nvSpPr>
        <p:spPr>
          <a:xfrm>
            <a:off x="3218789" y="2250865"/>
            <a:ext cx="217004" cy="689113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07DB1D-8C59-40F3-BD7D-3F12966FDCEE}"/>
              </a:ext>
            </a:extLst>
          </p:cNvPr>
          <p:cNvSpPr txBox="1"/>
          <p:nvPr/>
        </p:nvSpPr>
        <p:spPr>
          <a:xfrm>
            <a:off x="4184762" y="5195357"/>
            <a:ext cx="4381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/>
              <a:t>- Independent entities with cross communication through API’s or Message Queuing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913B62-2C76-4C0A-9ED3-D11BE2E7D004}"/>
              </a:ext>
            </a:extLst>
          </p:cNvPr>
          <p:cNvSpPr txBox="1"/>
          <p:nvPr/>
        </p:nvSpPr>
        <p:spPr>
          <a:xfrm>
            <a:off x="0" y="6541406"/>
            <a:ext cx="5922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Ref.: https://dzone.com/articles/scalable-cloud-computing-with-microservices</a:t>
            </a:r>
          </a:p>
        </p:txBody>
      </p:sp>
    </p:spTree>
    <p:extLst>
      <p:ext uri="{BB962C8B-B14F-4D97-AF65-F5344CB8AC3E}">
        <p14:creationId xmlns:p14="http://schemas.microsoft.com/office/powerpoint/2010/main" val="417613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3" grpId="0" animBg="1"/>
      <p:bldP spid="14" grpId="0" animBg="1"/>
      <p:bldP spid="15" grpId="0" animBg="1"/>
      <p:bldP spid="25" grpId="0" animBg="1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07B7F8A-B354-4575-8AB5-EE0A15BDDF6D}"/>
              </a:ext>
            </a:extLst>
          </p:cNvPr>
          <p:cNvCxnSpPr>
            <a:stCxn id="16" idx="1"/>
            <a:endCxn id="17" idx="0"/>
          </p:cNvCxnSpPr>
          <p:nvPr/>
        </p:nvCxnSpPr>
        <p:spPr>
          <a:xfrm>
            <a:off x="4274143" y="1723770"/>
            <a:ext cx="1648239" cy="30637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4555" y="321192"/>
            <a:ext cx="5778574" cy="60068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microservices architecture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4274143" y="3033683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E-commence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913B62-2C76-4C0A-9ED3-D11BE2E7D004}"/>
              </a:ext>
            </a:extLst>
          </p:cNvPr>
          <p:cNvSpPr txBox="1"/>
          <p:nvPr/>
        </p:nvSpPr>
        <p:spPr>
          <a:xfrm>
            <a:off x="0" y="6541406"/>
            <a:ext cx="5922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Ref.: https://dzone.com/articles/scalable-cloud-computing-with-microservices</a:t>
            </a:r>
          </a:p>
        </p:txBody>
      </p:sp>
      <p:sp>
        <p:nvSpPr>
          <p:cNvPr id="16" name="Alternate Process 7">
            <a:extLst>
              <a:ext uri="{FF2B5EF4-FFF2-40B4-BE49-F238E27FC236}">
                <a16:creationId xmlns:a16="http://schemas.microsoft.com/office/drawing/2014/main" id="{7E94C560-FF0C-4D99-8139-B518D603C54E}"/>
              </a:ext>
            </a:extLst>
          </p:cNvPr>
          <p:cNvSpPr/>
          <p:nvPr/>
        </p:nvSpPr>
        <p:spPr>
          <a:xfrm>
            <a:off x="4274143" y="1279822"/>
            <a:ext cx="3296478" cy="887895"/>
          </a:xfrm>
          <a:prstGeom prst="flowChartAlternate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Invoices</a:t>
            </a:r>
          </a:p>
        </p:txBody>
      </p:sp>
      <p:sp>
        <p:nvSpPr>
          <p:cNvPr id="17" name="Alternate Process 7">
            <a:extLst>
              <a:ext uri="{FF2B5EF4-FFF2-40B4-BE49-F238E27FC236}">
                <a16:creationId xmlns:a16="http://schemas.microsoft.com/office/drawing/2014/main" id="{2CE34220-F4C3-44FF-8A85-EBF79C41BE53}"/>
              </a:ext>
            </a:extLst>
          </p:cNvPr>
          <p:cNvSpPr/>
          <p:nvPr/>
        </p:nvSpPr>
        <p:spPr>
          <a:xfrm>
            <a:off x="4274143" y="4787544"/>
            <a:ext cx="3296478" cy="887895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sp>
        <p:nvSpPr>
          <p:cNvPr id="18" name="Alternate Process 7">
            <a:extLst>
              <a:ext uri="{FF2B5EF4-FFF2-40B4-BE49-F238E27FC236}">
                <a16:creationId xmlns:a16="http://schemas.microsoft.com/office/drawing/2014/main" id="{94AF56AD-AE24-4104-8F51-35C7E3BFC8E8}"/>
              </a:ext>
            </a:extLst>
          </p:cNvPr>
          <p:cNvSpPr/>
          <p:nvPr/>
        </p:nvSpPr>
        <p:spPr>
          <a:xfrm>
            <a:off x="150757" y="3033683"/>
            <a:ext cx="3296478" cy="887895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Suppliers</a:t>
            </a:r>
          </a:p>
        </p:txBody>
      </p:sp>
      <p:sp>
        <p:nvSpPr>
          <p:cNvPr id="19" name="Alternate Process 7">
            <a:extLst>
              <a:ext uri="{FF2B5EF4-FFF2-40B4-BE49-F238E27FC236}">
                <a16:creationId xmlns:a16="http://schemas.microsoft.com/office/drawing/2014/main" id="{F616D4E7-034D-491A-A37D-F234EA736472}"/>
              </a:ext>
            </a:extLst>
          </p:cNvPr>
          <p:cNvSpPr/>
          <p:nvPr/>
        </p:nvSpPr>
        <p:spPr>
          <a:xfrm>
            <a:off x="8397529" y="3033683"/>
            <a:ext cx="3296478" cy="887895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Costumers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DDC403-6105-4128-AE65-D80615468E16}"/>
              </a:ext>
            </a:extLst>
          </p:cNvPr>
          <p:cNvCxnSpPr>
            <a:stCxn id="19" idx="1"/>
            <a:endCxn id="8" idx="3"/>
          </p:cNvCxnSpPr>
          <p:nvPr/>
        </p:nvCxnSpPr>
        <p:spPr>
          <a:xfrm flipH="1">
            <a:off x="7570621" y="3477631"/>
            <a:ext cx="8269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F9665A-53FE-4087-83B9-88F1EE96E1AA}"/>
              </a:ext>
            </a:extLst>
          </p:cNvPr>
          <p:cNvCxnSpPr>
            <a:stCxn id="16" idx="2"/>
          </p:cNvCxnSpPr>
          <p:nvPr/>
        </p:nvCxnSpPr>
        <p:spPr>
          <a:xfrm>
            <a:off x="5922382" y="2167717"/>
            <a:ext cx="0" cy="865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DAB98D-0BE8-4956-BD2B-960E04EFED8F}"/>
              </a:ext>
            </a:extLst>
          </p:cNvPr>
          <p:cNvCxnSpPr>
            <a:stCxn id="8" idx="2"/>
            <a:endCxn id="17" idx="0"/>
          </p:cNvCxnSpPr>
          <p:nvPr/>
        </p:nvCxnSpPr>
        <p:spPr>
          <a:xfrm>
            <a:off x="5922382" y="3921578"/>
            <a:ext cx="0" cy="865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02D6292-3FF9-4F98-ABCB-02ED2A2B600C}"/>
              </a:ext>
            </a:extLst>
          </p:cNvPr>
          <p:cNvCxnSpPr>
            <a:stCxn id="18" idx="2"/>
            <a:endCxn id="17" idx="1"/>
          </p:cNvCxnSpPr>
          <p:nvPr/>
        </p:nvCxnSpPr>
        <p:spPr>
          <a:xfrm>
            <a:off x="1798996" y="3921578"/>
            <a:ext cx="2475147" cy="13099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926DBD7-ED41-4324-AE86-14CB89588E1C}"/>
              </a:ext>
            </a:extLst>
          </p:cNvPr>
          <p:cNvCxnSpPr>
            <a:stCxn id="16" idx="3"/>
            <a:endCxn id="19" idx="0"/>
          </p:cNvCxnSpPr>
          <p:nvPr/>
        </p:nvCxnSpPr>
        <p:spPr>
          <a:xfrm>
            <a:off x="7570621" y="1723770"/>
            <a:ext cx="2475147" cy="13099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FAEE8DE-E814-44B2-BA66-185D7CE30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573" y="3480524"/>
            <a:ext cx="790448" cy="7904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CBE3E7-1F3D-4CC9-B230-ABD94F713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239" y="5317974"/>
            <a:ext cx="790448" cy="7904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1B2BDA-7EDE-4C99-BAC6-96A605BB2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918" y="1644262"/>
            <a:ext cx="790448" cy="7904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7E51B4A-1F50-40EB-9F85-C3563DC07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239" y="3463110"/>
            <a:ext cx="790448" cy="7904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DFD6AD7-CB15-45A5-986C-8749D0400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618" y="3480524"/>
            <a:ext cx="790448" cy="790448"/>
          </a:xfrm>
          <a:prstGeom prst="rect">
            <a:avLst/>
          </a:prstGeom>
        </p:spPr>
      </p:pic>
      <p:pic>
        <p:nvPicPr>
          <p:cNvPr id="2050" name="Picture 2" descr="Image result for x png">
            <a:extLst>
              <a:ext uri="{FF2B5EF4-FFF2-40B4-BE49-F238E27FC236}">
                <a16:creationId xmlns:a16="http://schemas.microsoft.com/office/drawing/2014/main" id="{F6FBBFB0-BD2F-4E04-9A39-7ADFB7B04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145" y="3241221"/>
            <a:ext cx="619295" cy="58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22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7" grpId="0"/>
      <p:bldP spid="16" grpId="0" animBg="1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4555" y="321192"/>
            <a:ext cx="5778574" cy="60068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microservices architecture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12B780-B49D-4574-9D8F-59B77182C88A}"/>
              </a:ext>
            </a:extLst>
          </p:cNvPr>
          <p:cNvSpPr txBox="1"/>
          <p:nvPr/>
        </p:nvSpPr>
        <p:spPr>
          <a:xfrm>
            <a:off x="5684555" y="1791487"/>
            <a:ext cx="64556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Advantages and Disadvantages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+ Minimize single Point of Failure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- Deploy Complexity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+ Smaller code base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- Maximize duplicate code</a:t>
            </a:r>
          </a:p>
        </p:txBody>
      </p:sp>
      <p:sp>
        <p:nvSpPr>
          <p:cNvPr id="22" name="Alternate Process 7">
            <a:extLst>
              <a:ext uri="{FF2B5EF4-FFF2-40B4-BE49-F238E27FC236}">
                <a16:creationId xmlns:a16="http://schemas.microsoft.com/office/drawing/2014/main" id="{AC9F4731-89A0-449E-AC64-B5E994FB5C58}"/>
              </a:ext>
            </a:extLst>
          </p:cNvPr>
          <p:cNvSpPr/>
          <p:nvPr/>
        </p:nvSpPr>
        <p:spPr>
          <a:xfrm>
            <a:off x="1849091" y="3314350"/>
            <a:ext cx="1517381" cy="61365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E-commence</a:t>
            </a:r>
          </a:p>
        </p:txBody>
      </p:sp>
      <p:sp>
        <p:nvSpPr>
          <p:cNvPr id="24" name="Alternate Process 7">
            <a:extLst>
              <a:ext uri="{FF2B5EF4-FFF2-40B4-BE49-F238E27FC236}">
                <a16:creationId xmlns:a16="http://schemas.microsoft.com/office/drawing/2014/main" id="{40334754-63F9-45DF-AC9A-040594AC993C}"/>
              </a:ext>
            </a:extLst>
          </p:cNvPr>
          <p:cNvSpPr/>
          <p:nvPr/>
        </p:nvSpPr>
        <p:spPr>
          <a:xfrm>
            <a:off x="1826495" y="2206578"/>
            <a:ext cx="1517381" cy="613650"/>
          </a:xfrm>
          <a:prstGeom prst="flowChartAlternate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Invoices</a:t>
            </a:r>
          </a:p>
        </p:txBody>
      </p:sp>
      <p:sp>
        <p:nvSpPr>
          <p:cNvPr id="25" name="Alternate Process 7">
            <a:extLst>
              <a:ext uri="{FF2B5EF4-FFF2-40B4-BE49-F238E27FC236}">
                <a16:creationId xmlns:a16="http://schemas.microsoft.com/office/drawing/2014/main" id="{E8A2774B-FE01-4573-AB83-6766C2215CE9}"/>
              </a:ext>
            </a:extLst>
          </p:cNvPr>
          <p:cNvSpPr/>
          <p:nvPr/>
        </p:nvSpPr>
        <p:spPr>
          <a:xfrm>
            <a:off x="1826496" y="4454561"/>
            <a:ext cx="1517381" cy="613650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sp>
        <p:nvSpPr>
          <p:cNvPr id="26" name="Alternate Process 7">
            <a:extLst>
              <a:ext uri="{FF2B5EF4-FFF2-40B4-BE49-F238E27FC236}">
                <a16:creationId xmlns:a16="http://schemas.microsoft.com/office/drawing/2014/main" id="{E6ABA32B-F941-4094-B58C-A3BC2820B01C}"/>
              </a:ext>
            </a:extLst>
          </p:cNvPr>
          <p:cNvSpPr/>
          <p:nvPr/>
        </p:nvSpPr>
        <p:spPr>
          <a:xfrm>
            <a:off x="235701" y="3314350"/>
            <a:ext cx="1517381" cy="613650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Suppliers</a:t>
            </a:r>
          </a:p>
        </p:txBody>
      </p:sp>
      <p:sp>
        <p:nvSpPr>
          <p:cNvPr id="28" name="Alternate Process 7">
            <a:extLst>
              <a:ext uri="{FF2B5EF4-FFF2-40B4-BE49-F238E27FC236}">
                <a16:creationId xmlns:a16="http://schemas.microsoft.com/office/drawing/2014/main" id="{F0C04A87-6BED-4C47-95EE-FD7AFB3A357E}"/>
              </a:ext>
            </a:extLst>
          </p:cNvPr>
          <p:cNvSpPr/>
          <p:nvPr/>
        </p:nvSpPr>
        <p:spPr>
          <a:xfrm>
            <a:off x="3462481" y="3314350"/>
            <a:ext cx="1517381" cy="613650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Costumers</a:t>
            </a:r>
          </a:p>
        </p:txBody>
      </p:sp>
      <p:pic>
        <p:nvPicPr>
          <p:cNvPr id="9" name="Picture 4" descr="Image result for scalability icon">
            <a:extLst>
              <a:ext uri="{FF2B5EF4-FFF2-40B4-BE49-F238E27FC236}">
                <a16:creationId xmlns:a16="http://schemas.microsoft.com/office/drawing/2014/main" id="{74AE71A3-233F-425F-9B89-26345C100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511" y="4565965"/>
            <a:ext cx="2273689" cy="227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ok icon">
            <a:extLst>
              <a:ext uri="{FF2B5EF4-FFF2-40B4-BE49-F238E27FC236}">
                <a16:creationId xmlns:a16="http://schemas.microsoft.com/office/drawing/2014/main" id="{7CBCBF9D-86FE-4A79-A78D-C6AA361F1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55" y="5552808"/>
            <a:ext cx="984000" cy="9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appy png">
            <a:extLst>
              <a:ext uri="{FF2B5EF4-FFF2-40B4-BE49-F238E27FC236}">
                <a16:creationId xmlns:a16="http://schemas.microsoft.com/office/drawing/2014/main" id="{5DE92F8F-A590-4B3A-896E-4A5A5E3E4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42" y="4565965"/>
            <a:ext cx="2172772" cy="206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99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0"/>
            <a:ext cx="10364451" cy="1596177"/>
          </a:xfrm>
        </p:spPr>
        <p:txBody>
          <a:bodyPr/>
          <a:lstStyle/>
          <a:p>
            <a:pPr fontAlgn="base"/>
            <a:r>
              <a:rPr lang="en-IE" b="1" dirty="0"/>
              <a:t>Conclusion </a:t>
            </a:r>
            <a:br>
              <a:rPr lang="en-IE" b="1" dirty="0"/>
            </a:br>
            <a:r>
              <a:rPr lang="en-IE" b="1" dirty="0"/>
              <a:t>Microservice vs Monolithic</a:t>
            </a:r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888DC-11BF-41E6-AF22-F6FF072307AA}"/>
              </a:ext>
            </a:extLst>
          </p:cNvPr>
          <p:cNvSpPr txBox="1"/>
          <p:nvPr/>
        </p:nvSpPr>
        <p:spPr>
          <a:xfrm>
            <a:off x="412124" y="2099255"/>
            <a:ext cx="51644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E" sz="2800" b="1" dirty="0"/>
              <a:t>Microservice</a:t>
            </a:r>
          </a:p>
          <a:p>
            <a:pPr fontAlgn="base"/>
            <a:endParaRPr lang="en-IE" sz="2800" dirty="0"/>
          </a:p>
          <a:p>
            <a:pPr fontAlgn="base"/>
            <a:r>
              <a:rPr lang="en-IE" sz="2800" dirty="0"/>
              <a:t>If application is really big, complex, and does a lot of different things.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A8AC7-17CF-4600-B19C-AEB982940786}"/>
              </a:ext>
            </a:extLst>
          </p:cNvPr>
          <p:cNvSpPr txBox="1"/>
          <p:nvPr/>
        </p:nvSpPr>
        <p:spPr>
          <a:xfrm>
            <a:off x="6304834" y="2099255"/>
            <a:ext cx="49733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E" sz="2800" b="1" dirty="0"/>
              <a:t>Monolithic</a:t>
            </a:r>
          </a:p>
          <a:p>
            <a:pPr fontAlgn="base"/>
            <a:endParaRPr lang="en-IE" sz="2800" dirty="0"/>
          </a:p>
          <a:p>
            <a:pPr fontAlgn="base"/>
            <a:r>
              <a:rPr lang="en-IE" sz="2800" dirty="0"/>
              <a:t>In case of a simple application, monolithic architecture is a better approach.</a:t>
            </a:r>
          </a:p>
          <a:p>
            <a:endParaRPr lang="en-IE" sz="2800" dirty="0"/>
          </a:p>
        </p:txBody>
      </p:sp>
      <p:pic>
        <p:nvPicPr>
          <p:cNvPr id="6" name="Picture 2" descr="Image result for microservices">
            <a:extLst>
              <a:ext uri="{FF2B5EF4-FFF2-40B4-BE49-F238E27FC236}">
                <a16:creationId xmlns:a16="http://schemas.microsoft.com/office/drawing/2014/main" id="{AFD71274-0F37-4AFE-9286-A3D564C94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32619" y="3030482"/>
            <a:ext cx="2372215" cy="263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30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984E-55C7-45CB-9132-64BD20226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6889862" cy="1596177"/>
          </a:xfrm>
        </p:spPr>
        <p:txBody>
          <a:bodyPr/>
          <a:lstStyle/>
          <a:p>
            <a:r>
              <a:rPr lang="en-IE" dirty="0"/>
              <a:t>Microservices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484C4-ED9B-4912-87E1-4AE2DA8D99A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programming languages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r>
              <a:rPr lang="en-US" sz="2800" dirty="0"/>
              <a:t> </a:t>
            </a:r>
          </a:p>
          <a:p>
            <a:r>
              <a:rPr lang="en-IE" sz="2800" dirty="0"/>
              <a:t>Containers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IE" sz="2800" dirty="0"/>
          </a:p>
          <a:p>
            <a:r>
              <a:rPr lang="en-US" sz="2800" dirty="0"/>
              <a:t>container platform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2800" dirty="0"/>
          </a:p>
          <a:p>
            <a:endParaRPr lang="en-IE" sz="2800" dirty="0"/>
          </a:p>
        </p:txBody>
      </p:sp>
      <p:pic>
        <p:nvPicPr>
          <p:cNvPr id="1026" name="Picture 2" descr="Image result for microservices">
            <a:extLst>
              <a:ext uri="{FF2B5EF4-FFF2-40B4-BE49-F238E27FC236}">
                <a16:creationId xmlns:a16="http://schemas.microsoft.com/office/drawing/2014/main" id="{0D2E0B49-0864-4765-93C9-C0715CC0C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891" y="618516"/>
            <a:ext cx="4822447" cy="482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94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1501</TotalTime>
  <Words>699</Words>
  <Application>Microsoft Office PowerPoint</Application>
  <PresentationFormat>Widescreen</PresentationFormat>
  <Paragraphs>128</Paragraphs>
  <Slides>19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Tw Cen MT</vt:lpstr>
      <vt:lpstr>Droplet</vt:lpstr>
      <vt:lpstr>Microservices</vt:lpstr>
      <vt:lpstr>Monolithic</vt:lpstr>
      <vt:lpstr>Monolithic architecture</vt:lpstr>
      <vt:lpstr>microservices</vt:lpstr>
      <vt:lpstr>microservices architecture</vt:lpstr>
      <vt:lpstr>microservices architecture</vt:lpstr>
      <vt:lpstr>microservices architecture</vt:lpstr>
      <vt:lpstr>Conclusion  Microservice vs Monolithic</vt:lpstr>
      <vt:lpstr>Microservices </vt:lpstr>
      <vt:lpstr>The most popular programming languages for services and microservices are.</vt:lpstr>
      <vt:lpstr>What are containers? </vt:lpstr>
      <vt:lpstr>PowerPoint Presentation</vt:lpstr>
      <vt:lpstr>PowerPoint Presentation</vt:lpstr>
      <vt:lpstr>PowerPoint Presentation</vt:lpstr>
      <vt:lpstr>The following list contains the differentiating container platform feature</vt:lpstr>
      <vt:lpstr>PowerPoint Presentation</vt:lpstr>
      <vt:lpstr>RECAP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</dc:title>
  <dc:creator>Microsoft Office User</dc:creator>
  <cp:lastModifiedBy>ALEXANDER SOUZA - Student</cp:lastModifiedBy>
  <cp:revision>80</cp:revision>
  <dcterms:created xsi:type="dcterms:W3CDTF">2017-10-02T14:29:43Z</dcterms:created>
  <dcterms:modified xsi:type="dcterms:W3CDTF">2017-11-10T15:42:55Z</dcterms:modified>
</cp:coreProperties>
</file>